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60" d="100"/>
          <a:sy n="60" d="100"/>
        </p:scale>
        <p:origin x="1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3697D-F2C0-4A2B-BAE6-E11AEF2043E2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2338E-BBB9-4DEB-A300-997FFCA09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48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844F1F-DDD2-44DA-8493-274CC5D866A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4818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844F1F-DDD2-44DA-8493-274CC5D866A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42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A8CC1-D737-471E-861D-FAED4C282E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3614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B5E77-0611-4EF3-9153-D5F9884300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9864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3ECEE-51A6-47E8-8A61-DF181E952A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916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D482A-1B9F-4E7A-A9CA-DAA26C53E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5523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3811C-DFC8-4224-B51E-98454CE499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8186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Body Level One</a:t>
            </a:r>
          </a:p>
          <a:p>
            <a:pPr lvl="1"/>
            <a:r>
              <a:rPr/>
              <a:t>Body Level Two</a:t>
            </a:r>
          </a:p>
          <a:p>
            <a:pPr lvl="2"/>
            <a:r>
              <a:rPr/>
              <a:t>Body Level Three</a:t>
            </a:r>
          </a:p>
          <a:p>
            <a:pPr lvl="3"/>
            <a:r>
              <a:rPr/>
              <a:t>Body Level Four</a:t>
            </a:r>
          </a:p>
          <a:p>
            <a:pPr lvl="4"/>
            <a:r>
              <a:rPr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401783433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AFAC6-97B5-49A8-886B-2E28F713D3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65625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FA50A-E352-4494-B59A-541C3372A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69947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E1B40-D2A5-4601-AE0A-393B6E6E7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30816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017E5-3E2C-493A-A9F7-DD3C34490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6511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C196C-7111-4614-B225-AACD2E65B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5910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06D93-4CE1-443E-AA5C-36E983B33E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1243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12991-3BDF-4BC6-B0AF-72733437C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6181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D3619-DC4A-44A1-ACF9-CC719029F9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30758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2F1A46F-0BC1-4456-A840-A2FD2C8A8E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75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dickerson95/qt_RADDDOSE-3D/releases" TargetMode="External"/><Relationship Id="rId2" Type="http://schemas.openxmlformats.org/officeDocument/2006/relationships/hyperlink" Target="mailto:jdickerson@mrc-lmb.cam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java.com/download/ie_manual.js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-243408"/>
            <a:ext cx="7772400" cy="1143000"/>
          </a:xfrm>
        </p:spPr>
        <p:txBody>
          <a:bodyPr/>
          <a:lstStyle/>
          <a:p>
            <a:r>
              <a:rPr lang="en-GB" dirty="0" smtClean="0"/>
              <a:t>RADDOSE-3D Tutorial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179" y="764704"/>
            <a:ext cx="9314765" cy="6093296"/>
          </a:xfrm>
        </p:spPr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Tutorial </a:t>
            </a:r>
            <a:r>
              <a:rPr lang="en-GB" sz="2000" b="1" dirty="0"/>
              <a:t>Task: TEST our new </a:t>
            </a:r>
            <a:r>
              <a:rPr lang="en-GB" sz="2000" b="1" dirty="0" smtClean="0"/>
              <a:t>GUI, written by </a:t>
            </a:r>
            <a:r>
              <a:rPr lang="en-GB" sz="2000" b="1" dirty="0"/>
              <a:t>Joshua </a:t>
            </a:r>
            <a:r>
              <a:rPr lang="en-GB" sz="2000" b="1"/>
              <a:t>Dickerson </a:t>
            </a:r>
            <a:endParaRPr lang="en-GB" sz="2000" b="1" smtClean="0"/>
          </a:p>
          <a:p>
            <a:pPr marL="0" indent="0">
              <a:buNone/>
            </a:pPr>
            <a:r>
              <a:rPr lang="en-GB" sz="2000" b="1" smtClean="0">
                <a:hlinkClick r:id="rId2"/>
              </a:rPr>
              <a:t>jdickerson@mrc-lmb.cam.ac.uk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To run RADDOSE-3D for MX, SMX or SAXS (which ever you like!)</a:t>
            </a:r>
          </a:p>
          <a:p>
            <a:pPr marL="0" indent="0">
              <a:buNone/>
            </a:pPr>
            <a:r>
              <a:rPr lang="en-GB" sz="2000" b="1" dirty="0"/>
              <a:t>Step 1:</a:t>
            </a:r>
            <a:r>
              <a:rPr lang="en-GB" sz="2000" dirty="0"/>
              <a:t> Download and unzip the RADDOSE-3D GUI from:</a:t>
            </a:r>
          </a:p>
          <a:p>
            <a:pPr marL="0" indent="0">
              <a:buNone/>
            </a:pPr>
            <a:r>
              <a:rPr lang="en-GB" sz="2000" u="sng" dirty="0">
                <a:hlinkClick r:id="rId3"/>
              </a:rPr>
              <a:t>https://github.com/jdickerson95/qt_RADDDOSE-3D/releases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There are versions for a PC (Windows_release.zip) and for Linux (Linux_release.zip). 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sz="2000" dirty="0"/>
              <a:t>If you have a MAC, there is no new GUI yet, but you can run a limited capability RADDOSE-3D from the WWW site:</a:t>
            </a:r>
          </a:p>
          <a:p>
            <a:pPr marL="0" indent="0">
              <a:buNone/>
            </a:pPr>
            <a:r>
              <a:rPr lang="en-GB" sz="2000" b="1" dirty="0"/>
              <a:t>raddo.se</a:t>
            </a:r>
            <a:r>
              <a:rPr lang="en-GB" sz="2000" dirty="0"/>
              <a:t> </a:t>
            </a:r>
          </a:p>
          <a:p>
            <a:pPr marL="0" indent="0">
              <a:buNone/>
            </a:pPr>
            <a:r>
              <a:rPr lang="en-GB" sz="2000" dirty="0"/>
              <a:t>(click on ‘manual interface’ and run the test example first. Then edit the input for a case you would like to try)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sz="2000" dirty="0"/>
              <a:t>To run the GUI you need to have Java installed which you can get free at</a:t>
            </a:r>
          </a:p>
          <a:p>
            <a:pPr marL="0" indent="0">
              <a:buNone/>
            </a:pPr>
            <a:r>
              <a:rPr lang="en-GB" sz="2000" u="sng" dirty="0">
                <a:hlinkClick r:id="rId4"/>
              </a:rPr>
              <a:t>https://www.java.com/download/ie_manual.jsp</a:t>
            </a:r>
            <a:endParaRPr lang="en-GB" sz="2000" dirty="0"/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sz="2000" dirty="0"/>
              <a:t>Also, if you have R (https://www.r-project.org/) installed, from the RADDOSE-3D output you will be able to produce 3D representations of the dose distribution in your sample.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23330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5560" y="476672"/>
            <a:ext cx="7772400" cy="5688632"/>
          </a:xfrm>
        </p:spPr>
        <p:txBody>
          <a:bodyPr/>
          <a:lstStyle/>
          <a:p>
            <a:r>
              <a:rPr lang="en-GB" sz="2800" b="1" dirty="0"/>
              <a:t>Step 2:</a:t>
            </a:r>
            <a:r>
              <a:rPr lang="en-GB" sz="2800" dirty="0"/>
              <a:t> Unzip the file you have downloaded. On Windows machines I recommend the best place to install the executable (e.g. Documents versus Program Files) is in Documents as I tend to avoid putting programs in Program Files unless I am using an installer, to avoid the need for admin privileges and to keep things self-contained.</a:t>
            </a:r>
          </a:p>
          <a:p>
            <a:endParaRPr lang="en-GB" sz="2800" dirty="0"/>
          </a:p>
          <a:p>
            <a:r>
              <a:rPr lang="en-GB" sz="2800" dirty="0"/>
              <a:t>Note that installing a third party executable by direct download rather than through an installer might lead to your antivirus software complaining.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481798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544" y="116632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en-GB" sz="2800" b="1" dirty="0"/>
              <a:t>Step 3:</a:t>
            </a:r>
            <a:r>
              <a:rPr lang="en-GB" sz="2800" dirty="0"/>
              <a:t> Find the file RD3D_GUI.EXE and if on a PC click on it. For Linux run it however you usually run executable files. The GUI should open, and you can enter input on 3 tabs: crystal, beam and wedge. I will talk you through these during the tutorial.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2420889"/>
            <a:ext cx="5672796" cy="466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926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9" y="23273"/>
            <a:ext cx="7099407" cy="6717245"/>
          </a:xfrm>
        </p:spPr>
      </p:pic>
    </p:spTree>
    <p:extLst>
      <p:ext uri="{BB962C8B-B14F-4D97-AF65-F5344CB8AC3E}">
        <p14:creationId xmlns:p14="http://schemas.microsoft.com/office/powerpoint/2010/main" val="25614187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79576" y="260648"/>
            <a:ext cx="7488832" cy="4805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 4: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Understanding the output! DOSE = ENERGY/MASS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Photoelectric Coefficient: 6.35e-04 /um.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Inelastic Coefficient: 1.87e-05 /um.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Elastic Coefficient: 2.36e-05 /um.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Attenuation Coefficient: 6.77e-04 /um.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Density: 1.16 g/ml.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Average Diffraction Weighted Dose : 11.887135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 Diffraction Weighted Dose : 20.040846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Elastic Yield : 2.51e+11 photons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Diffraction Efficiency (Elastic Yield/DWD): 2.11e+10 photons/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Average Dose (Whole Crystal) : 11.271797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Average Dose (Exposed Region) : 11.271797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 Dose : 71.040785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9656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51584" y="620688"/>
            <a:ext cx="7128792" cy="4249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 4: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Understanding the output! DOSE = ENERGY/MASS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Average Dose (95.0 % of total absorbed energy threshold (5.36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MGy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)): 18.088188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Dose Contrast (Max/Threshold Av.) : 3.93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 Volume : 100.0%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Absorbed Energy (this Wedge) : 1.33e-02 J.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Dose Inefficiency (Max Dose/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mJ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Absorbed) : 5.3 1/g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Dose Inefficiency PE (Max Dose/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mJ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Deposited): 5.5 1/g 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NB: some dose is escaping with photoelectrons emerging from crystal so Max dose/energy absorbed is less than Max dose/energy deposited)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3180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-315416"/>
            <a:ext cx="7772400" cy="1143000"/>
          </a:xfrm>
        </p:spPr>
        <p:txBody>
          <a:bodyPr/>
          <a:lstStyle/>
          <a:p>
            <a:r>
              <a:rPr lang="en-GB" sz="2800" b="1" dirty="0"/>
              <a:t>RADDOSE-3D 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6900" y="586044"/>
            <a:ext cx="8801100" cy="6237312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1) RADDOSE-3D: time- and space-resolved </a:t>
            </a:r>
            <a:r>
              <a:rPr lang="en-GB" sz="2000" dirty="0" err="1"/>
              <a:t>modeling</a:t>
            </a:r>
            <a:r>
              <a:rPr lang="en-GB" sz="2000" dirty="0"/>
              <a:t> of dose in macromolecular crystallography. Oliver B. </a:t>
            </a:r>
            <a:r>
              <a:rPr lang="en-GB" sz="2000" dirty="0" err="1"/>
              <a:t>Zeldin</a:t>
            </a:r>
            <a:r>
              <a:rPr lang="en-GB" sz="2000" dirty="0"/>
              <a:t>, Markus </a:t>
            </a:r>
            <a:r>
              <a:rPr lang="en-GB" sz="2000" dirty="0" err="1"/>
              <a:t>Gerstel</a:t>
            </a:r>
            <a:r>
              <a:rPr lang="en-GB" sz="2000" dirty="0"/>
              <a:t> and Elspeth F. Garman. </a:t>
            </a:r>
            <a:r>
              <a:rPr lang="en-GB" sz="2000" i="1" dirty="0"/>
              <a:t>Journal of Applied Crystallography</a:t>
            </a:r>
            <a:r>
              <a:rPr lang="en-GB" sz="2000" dirty="0"/>
              <a:t> (2013) 46, 1225-1230.</a:t>
            </a:r>
            <a:endParaRPr lang="en-GB" sz="800" dirty="0"/>
          </a:p>
          <a:p>
            <a:pPr marL="0" indent="0">
              <a:buNone/>
            </a:pPr>
            <a:r>
              <a:rPr lang="en-GB" sz="2000" dirty="0"/>
              <a:t>2) Predicting the X-ray lifetime of protein crystals. Oliver B. </a:t>
            </a:r>
            <a:r>
              <a:rPr lang="en-GB" sz="2000" dirty="0" err="1"/>
              <a:t>Zeldin</a:t>
            </a:r>
            <a:r>
              <a:rPr lang="en-GB" sz="2000" dirty="0"/>
              <a:t>, Sandor </a:t>
            </a:r>
            <a:r>
              <a:rPr lang="en-GB" sz="2000" dirty="0" err="1"/>
              <a:t>Brockhauser</a:t>
            </a:r>
            <a:r>
              <a:rPr lang="en-GB" sz="2000" dirty="0"/>
              <a:t>, John </a:t>
            </a:r>
            <a:r>
              <a:rPr lang="en-GB" sz="2000" dirty="0" err="1"/>
              <a:t>Bremridge</a:t>
            </a:r>
            <a:r>
              <a:rPr lang="en-GB" sz="2000" dirty="0"/>
              <a:t>, James Holton and Elspeth F. Garman.  </a:t>
            </a:r>
          </a:p>
          <a:p>
            <a:pPr marL="0" indent="0">
              <a:buNone/>
            </a:pPr>
            <a:r>
              <a:rPr lang="en-GB" sz="2000" i="1" dirty="0"/>
              <a:t>PNAS</a:t>
            </a:r>
            <a:r>
              <a:rPr lang="en-GB" sz="2000" dirty="0"/>
              <a:t> (2013) 110, 20551-20556</a:t>
            </a:r>
          </a:p>
          <a:p>
            <a:pPr marL="0" indent="0">
              <a:buNone/>
            </a:pPr>
            <a:r>
              <a:rPr lang="en-GB" sz="2000" dirty="0"/>
              <a:t>3) Development of tools to automate quantitative analysis of radiation damage in SAXS experiments. Jonathan C. Brooks-Bartlett, Rebecca A. Batters, Charles S. Bury, Edward D. Lowe, Helen Mary </a:t>
            </a:r>
            <a:r>
              <a:rPr lang="en-GB" sz="2000" dirty="0" err="1"/>
              <a:t>Ginn</a:t>
            </a:r>
            <a:r>
              <a:rPr lang="en-GB" sz="2000" dirty="0"/>
              <a:t>, Adam Round and Elspeth F. Garman.</a:t>
            </a:r>
          </a:p>
          <a:p>
            <a:pPr marL="0" indent="0">
              <a:buNone/>
            </a:pPr>
            <a:r>
              <a:rPr lang="en-GB" sz="2000" i="1" dirty="0"/>
              <a:t> J. Synchrotron Radiation</a:t>
            </a:r>
            <a:r>
              <a:rPr lang="en-GB" sz="2000" dirty="0"/>
              <a:t> (2017) 24, 63–72. doi:10.1107/S1600577516015083</a:t>
            </a:r>
          </a:p>
          <a:p>
            <a:pPr marL="0" indent="0">
              <a:buNone/>
            </a:pPr>
            <a:r>
              <a:rPr lang="en-GB" sz="2000" dirty="0"/>
              <a:t>4) Estimate your dose: RADDOSE-3D. Charles S. Bury, Jonathan C. Brooks-Bartlett, Steven P. Walsh &amp; Elspeth F. Garman. </a:t>
            </a:r>
            <a:r>
              <a:rPr lang="en-GB" sz="2000" i="1" dirty="0"/>
              <a:t>Protein Science</a:t>
            </a:r>
            <a:r>
              <a:rPr lang="en-GB" sz="2000" dirty="0"/>
              <a:t> (2018) 27, 217–228</a:t>
            </a:r>
          </a:p>
          <a:p>
            <a:pPr marL="0" indent="0">
              <a:buNone/>
            </a:pPr>
            <a:r>
              <a:rPr lang="en-GB" sz="2000" dirty="0"/>
              <a:t>5) Radiation damage in small molecule crystallography: fact not fiction.</a:t>
            </a:r>
          </a:p>
          <a:p>
            <a:pPr marL="0" indent="0">
              <a:buNone/>
            </a:pPr>
            <a:r>
              <a:rPr lang="en-GB" sz="2000" dirty="0" err="1"/>
              <a:t>Jeppe</a:t>
            </a:r>
            <a:r>
              <a:rPr lang="en-GB" sz="2000" dirty="0"/>
              <a:t> Christensen, Peter N. Horton, Charles S. Bury, Joshua L. Dickerson, Helena </a:t>
            </a:r>
            <a:r>
              <a:rPr lang="en-GB" sz="2000" dirty="0" err="1"/>
              <a:t>Taberman</a:t>
            </a:r>
            <a:r>
              <a:rPr lang="en-GB" sz="2000" dirty="0"/>
              <a:t>, Elspeth F. Garman*, Simon J. Coles*. </a:t>
            </a:r>
            <a:r>
              <a:rPr lang="en-GB" sz="2000" i="1" dirty="0" err="1"/>
              <a:t>IUCrJ</a:t>
            </a:r>
            <a:r>
              <a:rPr lang="en-GB" sz="2000" dirty="0"/>
              <a:t> (2019) 6, 703–713 </a:t>
            </a:r>
          </a:p>
          <a:p>
            <a:pPr marL="0" indent="0">
              <a:buNone/>
            </a:pPr>
            <a:r>
              <a:rPr lang="en-GB" sz="2000" dirty="0"/>
              <a:t>6) Doses for experiments with </a:t>
            </a:r>
            <a:r>
              <a:rPr lang="en-GB" sz="2000" dirty="0" err="1"/>
              <a:t>microbeams</a:t>
            </a:r>
            <a:r>
              <a:rPr lang="en-GB" sz="2000" dirty="0"/>
              <a:t> and microcrystals :Monte Carlo simulations in RADDOSE-3D. Joshua L. Dickerson and Elspeth F. Garman. (2021) </a:t>
            </a:r>
          </a:p>
          <a:p>
            <a:pPr marL="0" indent="0">
              <a:buNone/>
            </a:pPr>
            <a:r>
              <a:rPr lang="en-GB" sz="2000" i="1" dirty="0"/>
              <a:t>Protein Science</a:t>
            </a:r>
            <a:r>
              <a:rPr lang="en-GB" sz="2000" dirty="0"/>
              <a:t>. 30, 8–19.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7) RADDOSE-XFEL: Femtosecond time-resolved dose estimates for macromolecular XFEL experiments.  Joshua L. Dickerson, Patrick T.N. </a:t>
            </a:r>
            <a:r>
              <a:rPr lang="en-GB" sz="2000" dirty="0" err="1"/>
              <a:t>McCubbin</a:t>
            </a:r>
            <a:r>
              <a:rPr lang="en-GB" sz="2000" dirty="0"/>
              <a:t> and Elspeth F. Garman. </a:t>
            </a:r>
          </a:p>
          <a:p>
            <a:pPr marL="0" indent="0">
              <a:buNone/>
            </a:pPr>
            <a:r>
              <a:rPr lang="en-GB" sz="2000" dirty="0"/>
              <a:t>J. Appl. </a:t>
            </a:r>
            <a:r>
              <a:rPr lang="en-GB" sz="2000" dirty="0" err="1"/>
              <a:t>Cryst</a:t>
            </a:r>
            <a:r>
              <a:rPr lang="en-GB" sz="2000" dirty="0"/>
              <a:t>. (2020). 53, 549–560 https://doi.org/10.1107/S1600576720000643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44001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99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801</Words>
  <Application>Microsoft Office PowerPoint</Application>
  <PresentationFormat>Widescreen</PresentationFormat>
  <Paragraphs>59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Calibri</vt:lpstr>
      <vt:lpstr>Times New Roman</vt:lpstr>
      <vt:lpstr>Default Design</vt:lpstr>
      <vt:lpstr>RADDOSE-3D Tutorial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RADDOSE-3D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RADDOSE-3D Tutorial</dc:title>
  <dc:creator>Elspeth Garman</dc:creator>
  <cp:lastModifiedBy>Elspeth Garman</cp:lastModifiedBy>
  <cp:revision>4</cp:revision>
  <dcterms:created xsi:type="dcterms:W3CDTF">2021-11-29T14:23:56Z</dcterms:created>
  <dcterms:modified xsi:type="dcterms:W3CDTF">2022-11-24T14:52:07Z</dcterms:modified>
</cp:coreProperties>
</file>